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290" r:id="rId6"/>
    <p:sldId id="268" r:id="rId7"/>
    <p:sldId id="259" r:id="rId8"/>
    <p:sldId id="262" r:id="rId9"/>
    <p:sldId id="263" r:id="rId10"/>
    <p:sldId id="281" r:id="rId11"/>
    <p:sldId id="282" r:id="rId12"/>
    <p:sldId id="283" r:id="rId13"/>
    <p:sldId id="284" r:id="rId14"/>
    <p:sldId id="285" r:id="rId15"/>
    <p:sldId id="293" r:id="rId16"/>
    <p:sldId id="292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E82B7-BFF1-4FFB-B96E-3D0531B0699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5CD93-1BA6-4EDF-A811-25A42BA4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4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5CD93-1BA6-4EDF-A811-25A42BA490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5CD93-1BA6-4EDF-A811-25A42BA490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4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3ADB-A7DF-488F-8ADD-0F16EEA4389D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2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7A6E-ADB0-4501-A6CB-3C78D04A981F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1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BEDCB-56E5-42A0-B2AF-CEB58D2C2E47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3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152B-BB84-4292-94A9-7613476E89A7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9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E7B9-6D48-4E3E-955E-628A7DC6EEC0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1851-D34B-466A-ADC1-31EED6E7F8C1}" type="datetime1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9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0298-12B4-4964-922C-1EBA91E223AE}" type="datetime1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6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AA4A-45A6-49B4-9113-9F04CAE61CFC}" type="datetime1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5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D717-1DF7-4EF3-9D53-33BAB513987D}" type="datetime1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334D-D971-49C8-A6E6-521DD552EA16}" type="datetime1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2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17F0-EAD4-4069-9296-348C379C645B}" type="datetime1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6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419C6-1C4F-4733-892D-B39EF8D13219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BE43-9AAD-40E5-B13E-C9A46A52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8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gela.browning@gvs.g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ctrTitle"/>
          </p:nvPr>
        </p:nvSpPr>
        <p:spPr>
          <a:xfrm>
            <a:off x="3079630" y="2369713"/>
            <a:ext cx="2984737" cy="199459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3"/>
          <p:cNvSpPr>
            <a:spLocks noGrp="1"/>
          </p:cNvSpPr>
          <p:nvPr>
            <p:ph type="subTitle" idx="1"/>
          </p:nvPr>
        </p:nvSpPr>
        <p:spPr>
          <a:xfrm>
            <a:off x="3079630" y="2369713"/>
            <a:ext cx="2984737" cy="1287887"/>
          </a:xfrm>
        </p:spPr>
        <p:txBody>
          <a:bodyPr>
            <a:normAutofit/>
          </a:bodyPr>
          <a:lstStyle/>
          <a:p>
            <a:endParaRPr lang="en-US" sz="4000" dirty="0"/>
          </a:p>
          <a:p>
            <a:endParaRPr lang="en-US" sz="29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16" descr="Image result for collabo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189" y="2231225"/>
            <a:ext cx="2984737" cy="19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15291" y="1531035"/>
            <a:ext cx="6296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VR </a:t>
            </a:r>
            <a:r>
              <a:rPr lang="en-US" sz="2400" dirty="0" smtClean="0"/>
              <a:t>Collaboration </a:t>
            </a:r>
            <a:r>
              <a:rPr lang="en-US" sz="2400" dirty="0"/>
              <a:t>with </a:t>
            </a:r>
            <a:r>
              <a:rPr lang="en-US" sz="2400" dirty="0" smtClean="0"/>
              <a:t>Walton County Schools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618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139" y="1828801"/>
            <a:ext cx="8014873" cy="4597512"/>
          </a:xfrm>
        </p:spPr>
        <p:txBody>
          <a:bodyPr>
            <a:normAutofit/>
          </a:bodyPr>
          <a:lstStyle/>
          <a:p>
            <a:r>
              <a:rPr lang="en-US" dirty="0"/>
              <a:t>Developing skills necessary for independent living and successful employment   </a:t>
            </a:r>
          </a:p>
          <a:p>
            <a:pPr lvl="0"/>
            <a:r>
              <a:rPr lang="en-US" dirty="0"/>
              <a:t>Orientation and Mobility (visual and non-visual), i.e. learning to utilize public transportation</a:t>
            </a:r>
          </a:p>
          <a:p>
            <a:pPr lvl="0"/>
            <a:r>
              <a:rPr lang="en-US" dirty="0"/>
              <a:t>Vision Rehab Therapy (blind/low vision)</a:t>
            </a:r>
          </a:p>
          <a:p>
            <a:pPr lvl="0"/>
            <a:r>
              <a:rPr lang="en-US" dirty="0"/>
              <a:t>Job Readiness (job seeking skills, employer expectations)</a:t>
            </a:r>
          </a:p>
          <a:p>
            <a:pPr lvl="0"/>
            <a:r>
              <a:rPr lang="en-US" dirty="0"/>
              <a:t>Personal &amp; Social Adjustment</a:t>
            </a:r>
          </a:p>
          <a:p>
            <a:pPr lvl="0"/>
            <a:r>
              <a:rPr lang="en-US" dirty="0"/>
              <a:t>Technology Access Training (blind/low vision)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5313" y="924339"/>
            <a:ext cx="7920037" cy="766350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Work Readiness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4052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5313" y="1828801"/>
            <a:ext cx="7886699" cy="45975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Providing instruction that promotes understanding of rights and responsibilities</a:t>
            </a:r>
          </a:p>
          <a:p>
            <a:endParaRPr lang="en-US" dirty="0"/>
          </a:p>
          <a:p>
            <a:r>
              <a:rPr lang="en-US" dirty="0"/>
              <a:t>Educating on how to request accommodations </a:t>
            </a:r>
            <a:r>
              <a:rPr lang="en-US" dirty="0" err="1"/>
              <a:t>ro</a:t>
            </a:r>
            <a:r>
              <a:rPr lang="en-US" dirty="0"/>
              <a:t> services and supports</a:t>
            </a:r>
          </a:p>
          <a:p>
            <a:endParaRPr lang="en-US" dirty="0"/>
          </a:p>
          <a:p>
            <a:r>
              <a:rPr lang="en-US" dirty="0"/>
              <a:t>leadership, teamwork, assertiveness, communication, decision-making</a:t>
            </a:r>
          </a:p>
          <a:p>
            <a:endParaRPr lang="en-US" dirty="0"/>
          </a:p>
          <a:p>
            <a:pPr lvl="0"/>
            <a:r>
              <a:rPr lang="en-US" dirty="0"/>
              <a:t>Personal &amp; Social Adjustment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5313" y="924339"/>
            <a:ext cx="7920037" cy="766350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Self-Advocacy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7142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5313" y="1828801"/>
            <a:ext cx="7886699" cy="4597512"/>
          </a:xfrm>
        </p:spPr>
        <p:txBody>
          <a:bodyPr>
            <a:normAutofit/>
          </a:bodyPr>
          <a:lstStyle/>
          <a:p>
            <a:r>
              <a:rPr lang="en-US" dirty="0"/>
              <a:t>Student identified as needing Pre-ETS</a:t>
            </a:r>
          </a:p>
          <a:p>
            <a:r>
              <a:rPr lang="en-US" dirty="0"/>
              <a:t>Transition Parental Permission Form (TPPF) completed by student/parent</a:t>
            </a:r>
          </a:p>
          <a:p>
            <a:r>
              <a:rPr lang="en-US" dirty="0"/>
              <a:t>School staff provide VR staff with TPPF and a copy of IEP or 504</a:t>
            </a:r>
          </a:p>
          <a:p>
            <a:r>
              <a:rPr lang="en-US" dirty="0"/>
              <a:t>VR staff input information into case management system, and can then begin providing services.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5313" y="924339"/>
            <a:ext cx="7920037" cy="766350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Pre-ETS Process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2577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62498"/>
            <a:ext cx="9144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+mn-lt"/>
              </a:rPr>
              <a:t>Questions?</a:t>
            </a:r>
            <a:endParaRPr lang="en-US" sz="54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72294" y="2001233"/>
            <a:ext cx="7656089" cy="4355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2294" y="1484043"/>
            <a:ext cx="78867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n-lt"/>
              </a:rPr>
              <a:t>CONTACT INFORMATION </a:t>
            </a:r>
            <a:endParaRPr lang="en-US" sz="36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72294" y="2001232"/>
            <a:ext cx="7886700" cy="4856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7992" y="2074974"/>
            <a:ext cx="8259418" cy="4068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Angela Browning </a:t>
            </a:r>
          </a:p>
          <a:p>
            <a:pPr algn="ctr"/>
            <a:r>
              <a:rPr lang="en-US" sz="2400" dirty="0" smtClean="0"/>
              <a:t>Transition Counselor, CRC</a:t>
            </a:r>
          </a:p>
          <a:p>
            <a:pPr algn="ctr"/>
            <a:r>
              <a:rPr lang="en-US" sz="2400" dirty="0" smtClean="0">
                <a:hlinkClick r:id="rId4"/>
              </a:rPr>
              <a:t>Angela.browning@gvs.ga.gov</a:t>
            </a:r>
            <a:endParaRPr lang="en-US" sz="2400" dirty="0" smtClean="0"/>
          </a:p>
          <a:p>
            <a:pPr algn="ctr"/>
            <a:r>
              <a:rPr lang="en-US" sz="2400" dirty="0" smtClean="0"/>
              <a:t>404-780-6850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  </a:t>
            </a:r>
            <a:endParaRPr lang="en-US" sz="24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908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5313" y="1232706"/>
            <a:ext cx="766410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/>
            <a:r>
              <a:rPr lang="en-US" sz="3600" b="1" dirty="0">
                <a:latin typeface="+mn-lt"/>
              </a:rPr>
              <a:t>Role of the Transition Counselor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5313" y="2216426"/>
            <a:ext cx="7886700" cy="4641573"/>
          </a:xfrm>
        </p:spPr>
        <p:txBody>
          <a:bodyPr>
            <a:noAutofit/>
          </a:bodyPr>
          <a:lstStyle/>
          <a:p>
            <a:r>
              <a:rPr lang="en-US" sz="2400" dirty="0"/>
              <a:t>Serves Students that have applied and been determined eligible for VR services</a:t>
            </a:r>
          </a:p>
          <a:p>
            <a:endParaRPr lang="en-US" sz="2400" dirty="0"/>
          </a:p>
          <a:p>
            <a:r>
              <a:rPr lang="en-US" sz="2400" dirty="0"/>
              <a:t>Continue to coordinate or provide Pre-ETS as needed</a:t>
            </a:r>
          </a:p>
          <a:p>
            <a:endParaRPr lang="en-US" sz="2400" dirty="0"/>
          </a:p>
          <a:p>
            <a:r>
              <a:rPr lang="en-US" sz="2400" dirty="0"/>
              <a:t>Coordinate or provide transition services</a:t>
            </a:r>
          </a:p>
          <a:p>
            <a:endParaRPr lang="en-US" sz="2400" dirty="0"/>
          </a:p>
          <a:p>
            <a:r>
              <a:rPr lang="en-US" sz="2400" dirty="0"/>
              <a:t>Attend IEPs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73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5313" y="1067342"/>
            <a:ext cx="78867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n-lt"/>
              </a:rPr>
              <a:t>Definition of “Student with a Disability”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5313" y="207497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A student with a disability is an individual who: </a:t>
            </a:r>
          </a:p>
          <a:p>
            <a:r>
              <a:rPr lang="en-US" dirty="0"/>
              <a:t>Is in a recognized educational program; and </a:t>
            </a:r>
          </a:p>
          <a:p>
            <a:r>
              <a:rPr lang="en-US" dirty="0"/>
              <a:t>Meets certain age requirements; and </a:t>
            </a:r>
          </a:p>
          <a:p>
            <a:r>
              <a:rPr lang="en-US" dirty="0"/>
              <a:t>Is eligible for and receiving special education or related services under IDEA; or </a:t>
            </a:r>
          </a:p>
          <a:p>
            <a:r>
              <a:rPr lang="en-US" dirty="0"/>
              <a:t>Is an individual with a disability for purposes of section 504 of the Act.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08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335826"/>
            <a:ext cx="9143999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n-lt"/>
              </a:rPr>
              <a:t>Recognized Educational Program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US" sz="3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Arial Rounded MT Bold" panose="020F0704030504030204" pitchFamily="34" charset="0"/>
              </a:rPr>
            </a:br>
            <a:endParaRPr lang="en-US" sz="36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95739" y="2425149"/>
            <a:ext cx="7786274" cy="4001164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Secondary education programs; </a:t>
            </a:r>
          </a:p>
          <a:p>
            <a:pPr lvl="1"/>
            <a:r>
              <a:rPr lang="en-US" sz="2800" dirty="0"/>
              <a:t>Non-traditional or alternative secondary education programs, including home schooling; </a:t>
            </a:r>
          </a:p>
          <a:p>
            <a:pPr lvl="1"/>
            <a:r>
              <a:rPr lang="en-US" sz="2800" dirty="0"/>
              <a:t>Postsecondary education programs; and </a:t>
            </a:r>
          </a:p>
          <a:p>
            <a:pPr lvl="1"/>
            <a:r>
              <a:rPr lang="en-US" sz="2800" dirty="0"/>
              <a:t>Other recognized educational programs, such as those offered through the juvenile justice system. 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7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6409" y="1276314"/>
            <a:ext cx="7782339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n-lt"/>
              </a:rPr>
              <a:t>Population to Receive Pre-ETS 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US" sz="3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Arial Rounded MT Bold" panose="020F0704030504030204" pitchFamily="34" charset="0"/>
              </a:rPr>
            </a:br>
            <a:endParaRPr lang="en-US" sz="36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75252" y="2445026"/>
            <a:ext cx="7706761" cy="39812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Pre-ETS are provided to “students with disabilities” who are: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Eligible for VR services; or </a:t>
            </a:r>
          </a:p>
          <a:p>
            <a:endParaRPr lang="en-US" dirty="0"/>
          </a:p>
          <a:p>
            <a:r>
              <a:rPr lang="en-US" dirty="0"/>
              <a:t>Potentially eligible for VR services (i.e. all students with disabilities, including those who have not applied or been determined eligible for VR services).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90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835" y="1453862"/>
            <a:ext cx="796517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n-lt"/>
              </a:rPr>
              <a:t>Pre-ETS: “Required” Activities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6835" y="2445027"/>
            <a:ext cx="7746516" cy="43308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1.    </a:t>
            </a:r>
            <a:r>
              <a:rPr lang="en-US" b="1" dirty="0"/>
              <a:t>Job exploration </a:t>
            </a:r>
            <a:r>
              <a:rPr lang="en-US" dirty="0"/>
              <a:t>counseling; </a:t>
            </a:r>
          </a:p>
          <a:p>
            <a:pPr marL="514350" indent="-514350">
              <a:buAutoNum type="arabicPeriod" startAt="2"/>
            </a:pPr>
            <a:r>
              <a:rPr lang="en-US" b="1" dirty="0"/>
              <a:t>Work-based learning experienc</a:t>
            </a:r>
            <a:r>
              <a:rPr lang="en-US" dirty="0"/>
              <a:t>es, which may      include in-school, after school, or community-based opportunities;</a:t>
            </a:r>
          </a:p>
          <a:p>
            <a:pPr marL="514350" indent="-514350">
              <a:buAutoNum type="arabicPeriod" startAt="3"/>
            </a:pPr>
            <a:r>
              <a:rPr lang="en-US" b="1" dirty="0"/>
              <a:t>Counseling on opportunities for enrollment in  comprehensive transition </a:t>
            </a:r>
            <a:r>
              <a:rPr lang="en-US" dirty="0"/>
              <a:t>or postsecondary educational programs at IHEs; </a:t>
            </a:r>
          </a:p>
          <a:p>
            <a:pPr marL="514350" indent="-514350">
              <a:buAutoNum type="arabicPeriod" startAt="4"/>
            </a:pPr>
            <a:r>
              <a:rPr lang="en-US" b="1" dirty="0"/>
              <a:t>Workplace readiness training</a:t>
            </a:r>
            <a:r>
              <a:rPr lang="en-US" dirty="0"/>
              <a:t> to develop social skills and independent living; and </a:t>
            </a:r>
          </a:p>
          <a:p>
            <a:pPr marL="514350" indent="-514350">
              <a:buAutoNum type="arabicPeriod" startAt="5"/>
            </a:pPr>
            <a:r>
              <a:rPr lang="en-US" b="1" dirty="0"/>
              <a:t>Instruction in self-advocacy</a:t>
            </a:r>
            <a:r>
              <a:rPr lang="en-US" dirty="0"/>
              <a:t>, including peer mentoring.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62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4887" y="1928191"/>
            <a:ext cx="7647125" cy="44981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Exploring world of work  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High School High Tech industry tours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Job </a:t>
            </a:r>
            <a:r>
              <a:rPr lang="en-US" dirty="0" smtClean="0"/>
              <a:t>Sampling/Shadowing</a:t>
            </a:r>
            <a:endParaRPr lang="en-US" dirty="0"/>
          </a:p>
          <a:p>
            <a:pPr lvl="0">
              <a:lnSpc>
                <a:spcPct val="100000"/>
              </a:lnSpc>
            </a:pPr>
            <a:r>
              <a:rPr lang="en-US" dirty="0"/>
              <a:t>Vocational Evaluation (limited and comprehensive)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Discovery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Vocational Profile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5313" y="924339"/>
            <a:ext cx="7920037" cy="766350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Job Exploration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2517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6287" y="2080287"/>
            <a:ext cx="7875725" cy="4346025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It is essential that students are provided guidance on a variety of post-secondary education and/or vocational training options including:</a:t>
            </a:r>
          </a:p>
          <a:p>
            <a:pPr lvl="1"/>
            <a:r>
              <a:rPr lang="en-US" sz="2800" dirty="0"/>
              <a:t>Community Colleges</a:t>
            </a:r>
          </a:p>
          <a:p>
            <a:pPr lvl="1"/>
            <a:r>
              <a:rPr lang="en-US" sz="2800" dirty="0"/>
              <a:t>Military</a:t>
            </a:r>
          </a:p>
          <a:p>
            <a:pPr lvl="1"/>
            <a:r>
              <a:rPr lang="en-US" sz="2800" dirty="0"/>
              <a:t>Universities</a:t>
            </a:r>
          </a:p>
          <a:p>
            <a:pPr lvl="1"/>
            <a:r>
              <a:rPr lang="en-US" sz="2800" dirty="0"/>
              <a:t>Trade/Technical Schools</a:t>
            </a:r>
          </a:p>
          <a:p>
            <a:pPr lvl="1"/>
            <a:r>
              <a:rPr lang="en-US" sz="2800" dirty="0"/>
              <a:t>Inclusive Post-Secondary Education Programs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799" y="1023730"/>
            <a:ext cx="7829551" cy="10565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Counseling on Enrollment Opportunities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8389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5313" y="1848679"/>
            <a:ext cx="7886699" cy="4577634"/>
          </a:xfrm>
        </p:spPr>
        <p:txBody>
          <a:bodyPr>
            <a:normAutofit/>
          </a:bodyPr>
          <a:lstStyle/>
          <a:p>
            <a:r>
              <a:rPr lang="en-US" dirty="0"/>
              <a:t>Provides opportunity for work experience in-school, after school or outside the traditional school setting and in an integrated setting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Examples of Work Based Learning</a:t>
            </a:r>
            <a:r>
              <a:rPr lang="en-US" sz="2400" b="1" dirty="0"/>
              <a:t>:</a:t>
            </a:r>
          </a:p>
          <a:p>
            <a:pPr marL="0" lvl="0" indent="0">
              <a:buNone/>
            </a:pPr>
            <a:r>
              <a:rPr lang="en-US" sz="2400" dirty="0"/>
              <a:t>	</a:t>
            </a:r>
            <a:r>
              <a:rPr lang="en-US" dirty="0"/>
              <a:t>Short-term employment </a:t>
            </a:r>
          </a:p>
          <a:p>
            <a:pPr marL="0" lvl="0" indent="0">
              <a:buNone/>
            </a:pPr>
            <a:r>
              <a:rPr lang="en-US" dirty="0"/>
              <a:t>             Apprenticeships/Internships</a:t>
            </a:r>
          </a:p>
          <a:p>
            <a:pPr marL="0" lvl="0" indent="0">
              <a:buNone/>
            </a:pPr>
            <a:r>
              <a:rPr lang="en-US" dirty="0"/>
              <a:t>             Mentoring opportunities in the community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5313" y="924339"/>
            <a:ext cx="7920037" cy="766350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Work Based Learning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329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64C51883560F4BBF1C63F325EFB2DF" ma:contentTypeVersion="11" ma:contentTypeDescription="Create a new document." ma:contentTypeScope="" ma:versionID="775a8d731edc9bdbfbc1230997e4d1af">
  <xsd:schema xmlns:xsd="http://www.w3.org/2001/XMLSchema" xmlns:xs="http://www.w3.org/2001/XMLSchema" xmlns:p="http://schemas.microsoft.com/office/2006/metadata/properties" xmlns:ns1="http://schemas.microsoft.com/sharepoint/v3" xmlns:ns3="94830aa0-395e-4dd3-9e5d-1a5e6ba432e7" targetNamespace="http://schemas.microsoft.com/office/2006/metadata/properties" ma:root="true" ma:fieldsID="da11b6a21fa92612152121be183f1178" ns1:_="" ns3:_="">
    <xsd:import namespace="http://schemas.microsoft.com/sharepoint/v3"/>
    <xsd:import namespace="94830aa0-395e-4dd3-9e5d-1a5e6ba432e7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830aa0-395e-4dd3-9e5d-1a5e6ba432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45E223-106F-4307-B3CB-8079771366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C4EC3C-DD03-40ED-B8AC-537835F08194}">
  <ds:schemaRefs>
    <ds:schemaRef ds:uri="http://purl.org/dc/elements/1.1/"/>
    <ds:schemaRef ds:uri="http://schemas.microsoft.com/office/2006/documentManagement/types"/>
    <ds:schemaRef ds:uri="94830aa0-395e-4dd3-9e5d-1a5e6ba432e7"/>
    <ds:schemaRef ds:uri="http://schemas.microsoft.com/sharepoint/v3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C7A9460-ED36-41B5-8498-D37FBB292A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4830aa0-395e-4dd3-9e5d-1a5e6ba432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3277</TotalTime>
  <Words>501</Words>
  <Application>Microsoft Office PowerPoint</Application>
  <PresentationFormat>On-screen Show (4:3)</PresentationFormat>
  <Paragraphs>106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Rounded MT Bold</vt:lpstr>
      <vt:lpstr>Calibri</vt:lpstr>
      <vt:lpstr>Calibri Light</vt:lpstr>
      <vt:lpstr>Times New Roman</vt:lpstr>
      <vt:lpstr>Office Theme</vt:lpstr>
      <vt:lpstr>  </vt:lpstr>
      <vt:lpstr>Role of the Transition Counselor</vt:lpstr>
      <vt:lpstr>Definition of “Student with a Disability” </vt:lpstr>
      <vt:lpstr>Recognized Educational Program  </vt:lpstr>
      <vt:lpstr>Population to Receive Pre-ETS    </vt:lpstr>
      <vt:lpstr>Pre-ETS: “Required” Activities  </vt:lpstr>
      <vt:lpstr>Job Exploration</vt:lpstr>
      <vt:lpstr>Counseling on Enrollment Opportunities </vt:lpstr>
      <vt:lpstr>Work Based Learning</vt:lpstr>
      <vt:lpstr>Work Readiness</vt:lpstr>
      <vt:lpstr>Self-Advocacy</vt:lpstr>
      <vt:lpstr>Pre-ETS Process</vt:lpstr>
      <vt:lpstr>Questions?</vt:lpstr>
      <vt:lpstr>CONTACT INFORMATION </vt:lpstr>
    </vt:vector>
  </TitlesOfParts>
  <Company>LAP-PIE-B6MX262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Felder, Adrian</dc:creator>
  <cp:lastModifiedBy>Wages, Kim</cp:lastModifiedBy>
  <cp:revision>94</cp:revision>
  <cp:lastPrinted>2017-02-13T16:33:36Z</cp:lastPrinted>
  <dcterms:created xsi:type="dcterms:W3CDTF">2016-06-06T07:38:57Z</dcterms:created>
  <dcterms:modified xsi:type="dcterms:W3CDTF">2021-03-23T17:41:43Z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0x0101004D64C51883560F4BBF1C63F325EFB2DF</vt:lpwstr>
  </property>
</Properties>
</file>